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6A68-9A1A-44D0-9A61-9DC05CE085CA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7702-D286-4F7D-8E0E-F301C416332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959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6A68-9A1A-44D0-9A61-9DC05CE085CA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7702-D286-4F7D-8E0E-F301C416332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48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6A68-9A1A-44D0-9A61-9DC05CE085CA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7702-D286-4F7D-8E0E-F301C416332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96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6A68-9A1A-44D0-9A61-9DC05CE085CA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7702-D286-4F7D-8E0E-F301C416332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6A68-9A1A-44D0-9A61-9DC05CE085CA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7702-D286-4F7D-8E0E-F301C416332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18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6A68-9A1A-44D0-9A61-9DC05CE085CA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7702-D286-4F7D-8E0E-F301C416332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56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6A68-9A1A-44D0-9A61-9DC05CE085CA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7702-D286-4F7D-8E0E-F301C416332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91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6A68-9A1A-44D0-9A61-9DC05CE085CA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7702-D286-4F7D-8E0E-F301C416332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47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6A68-9A1A-44D0-9A61-9DC05CE085CA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7702-D286-4F7D-8E0E-F301C416332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6A68-9A1A-44D0-9A61-9DC05CE085CA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7702-D286-4F7D-8E0E-F301C416332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4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6A68-9A1A-44D0-9A61-9DC05CE085CA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7702-D286-4F7D-8E0E-F301C416332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59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06A68-9A1A-44D0-9A61-9DC05CE085CA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67702-D286-4F7D-8E0E-F301C416332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13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Is the Lean Organisation a </a:t>
            </a:r>
            <a:r>
              <a:rPr lang="fr-BE" dirty="0" err="1" smtClean="0"/>
              <a:t>Complex</a:t>
            </a:r>
            <a:r>
              <a:rPr lang="fr-BE" dirty="0" smtClean="0"/>
              <a:t> System?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err="1" smtClean="0"/>
              <a:t>Interim</a:t>
            </a:r>
            <a:r>
              <a:rPr lang="fr-BE" dirty="0" smtClean="0"/>
              <a:t> report on Pierre </a:t>
            </a:r>
            <a:r>
              <a:rPr lang="fr-BE" dirty="0" err="1" smtClean="0"/>
              <a:t>Masai’s</a:t>
            </a:r>
            <a:r>
              <a:rPr lang="fr-BE" dirty="0" smtClean="0"/>
              <a:t> </a:t>
            </a:r>
            <a:r>
              <a:rPr lang="fr-BE" dirty="0" err="1" smtClean="0"/>
              <a:t>PhD</a:t>
            </a:r>
            <a:r>
              <a:rPr lang="fr-BE" dirty="0" smtClean="0"/>
              <a:t>,</a:t>
            </a:r>
          </a:p>
          <a:p>
            <a:r>
              <a:rPr lang="fr-BE" dirty="0" err="1" smtClean="0"/>
              <a:t>June</a:t>
            </a:r>
            <a:r>
              <a:rPr lang="fr-BE" dirty="0" smtClean="0"/>
              <a:t> 19th,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7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2.4 </a:t>
            </a:r>
            <a:r>
              <a:rPr lang="fr-BE" dirty="0" err="1" smtClean="0"/>
              <a:t>Modelling</a:t>
            </a:r>
            <a:r>
              <a:rPr lang="fr-BE" dirty="0" smtClean="0"/>
              <a:t> the </a:t>
            </a:r>
            <a:r>
              <a:rPr lang="fr-BE" dirty="0" err="1" smtClean="0"/>
              <a:t>Hoshin</a:t>
            </a:r>
            <a:r>
              <a:rPr lang="fr-BE" dirty="0" smtClean="0"/>
              <a:t> </a:t>
            </a:r>
            <a:r>
              <a:rPr lang="fr-BE" dirty="0" err="1" smtClean="0"/>
              <a:t>Kanri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Management of objectives</a:t>
            </a:r>
          </a:p>
          <a:p>
            <a:r>
              <a:rPr lang="fr-BE" dirty="0" err="1" smtClean="0"/>
              <a:t>Generate</a:t>
            </a:r>
            <a:r>
              <a:rPr lang="fr-BE" dirty="0" smtClean="0"/>
              <a:t> items</a:t>
            </a:r>
          </a:p>
          <a:p>
            <a:r>
              <a:rPr lang="fr-BE" dirty="0" err="1" smtClean="0"/>
              <a:t>Three</a:t>
            </a:r>
            <a:r>
              <a:rPr lang="fr-BE" dirty="0" smtClean="0"/>
              <a:t> </a:t>
            </a:r>
            <a:r>
              <a:rPr lang="fr-BE" dirty="0" err="1" smtClean="0"/>
              <a:t>levels</a:t>
            </a:r>
            <a:r>
              <a:rPr lang="fr-BE" dirty="0" smtClean="0"/>
              <a:t> of </a:t>
            </a:r>
            <a:r>
              <a:rPr lang="fr-BE" dirty="0" err="1" smtClean="0"/>
              <a:t>employees</a:t>
            </a:r>
            <a:r>
              <a:rPr lang="fr-BE" dirty="0" smtClean="0"/>
              <a:t> (</a:t>
            </a:r>
            <a:r>
              <a:rPr lang="fr-BE" dirty="0" err="1" smtClean="0"/>
              <a:t>operators</a:t>
            </a:r>
            <a:r>
              <a:rPr lang="fr-BE" dirty="0" smtClean="0"/>
              <a:t>, managers, top managers)</a:t>
            </a:r>
          </a:p>
          <a:p>
            <a:r>
              <a:rPr lang="fr-BE" dirty="0" smtClean="0"/>
              <a:t>Top Down and </a:t>
            </a:r>
            <a:r>
              <a:rPr lang="fr-BE" dirty="0" err="1" smtClean="0"/>
              <a:t>Bottom</a:t>
            </a:r>
            <a:r>
              <a:rPr lang="fr-BE" dirty="0" smtClean="0"/>
              <a:t> Up</a:t>
            </a:r>
          </a:p>
          <a:p>
            <a:r>
              <a:rPr lang="fr-BE" dirty="0" smtClean="0"/>
              <a:t>90 </a:t>
            </a:r>
            <a:r>
              <a:rPr lang="fr-BE" dirty="0" err="1" smtClean="0"/>
              <a:t>days</a:t>
            </a:r>
            <a:r>
              <a:rPr lang="fr-BE" dirty="0" smtClean="0"/>
              <a:t> simulation, </a:t>
            </a:r>
            <a:r>
              <a:rPr lang="fr-BE" dirty="0" err="1" smtClean="0"/>
              <a:t>initiated</a:t>
            </a:r>
            <a:r>
              <a:rPr lang="fr-BE" dirty="0" smtClean="0"/>
              <a:t> by Top Management, </a:t>
            </a:r>
            <a:r>
              <a:rPr lang="fr-BE" dirty="0" err="1" smtClean="0"/>
              <a:t>three</a:t>
            </a:r>
            <a:r>
              <a:rPr lang="fr-BE" dirty="0" smtClean="0"/>
              <a:t> main </a:t>
            </a:r>
            <a:r>
              <a:rPr lang="fr-BE" dirty="0" err="1" smtClean="0"/>
              <a:t>nemawashi</a:t>
            </a:r>
            <a:r>
              <a:rPr lang="fr-BE" dirty="0" smtClean="0"/>
              <a:t> </a:t>
            </a:r>
            <a:r>
              <a:rPr lang="fr-BE" dirty="0" err="1" smtClean="0"/>
              <a:t>days</a:t>
            </a:r>
            <a:endParaRPr lang="fr-BE" dirty="0" smtClean="0"/>
          </a:p>
          <a:p>
            <a:r>
              <a:rPr lang="fr-BE" dirty="0" err="1" smtClean="0"/>
              <a:t>Generation</a:t>
            </a:r>
            <a:r>
              <a:rPr lang="fr-BE" dirty="0" smtClean="0"/>
              <a:t> of items at </a:t>
            </a:r>
            <a:r>
              <a:rPr lang="fr-BE" dirty="0" err="1" smtClean="0"/>
              <a:t>random</a:t>
            </a:r>
            <a:r>
              <a:rPr lang="fr-BE" dirty="0" smtClean="0"/>
              <a:t>, </a:t>
            </a:r>
            <a:r>
              <a:rPr lang="fr-BE" dirty="0" err="1" smtClean="0"/>
              <a:t>with</a:t>
            </a:r>
            <a:r>
              <a:rPr lang="fr-BE" dirty="0" smtClean="0"/>
              <a:t> </a:t>
            </a:r>
            <a:r>
              <a:rPr lang="fr-BE" dirty="0" err="1" smtClean="0"/>
              <a:t>acceleration</a:t>
            </a:r>
            <a:r>
              <a:rPr lang="fr-BE" dirty="0" smtClean="0"/>
              <a:t> </a:t>
            </a:r>
            <a:r>
              <a:rPr lang="fr-BE" dirty="0" err="1" smtClean="0"/>
              <a:t>towards</a:t>
            </a:r>
            <a:r>
              <a:rPr lang="fr-BE" dirty="0" smtClean="0"/>
              <a:t> the end</a:t>
            </a:r>
          </a:p>
          <a:p>
            <a:r>
              <a:rPr lang="fr-BE" dirty="0" smtClean="0"/>
              <a:t>Evaluation </a:t>
            </a:r>
            <a:r>
              <a:rPr lang="fr-BE" dirty="0" err="1" smtClean="0"/>
              <a:t>function</a:t>
            </a:r>
            <a:r>
              <a:rPr lang="fr-BE" dirty="0" smtClean="0"/>
              <a:t> </a:t>
            </a:r>
            <a:r>
              <a:rPr lang="fr-BE" dirty="0" err="1" smtClean="0"/>
              <a:t>based</a:t>
            </a:r>
            <a:r>
              <a:rPr lang="fr-BE" dirty="0" smtClean="0"/>
              <a:t> on </a:t>
            </a:r>
            <a:r>
              <a:rPr lang="fr-BE" dirty="0" err="1" smtClean="0"/>
              <a:t>experience</a:t>
            </a:r>
            <a:r>
              <a:rPr lang="fr-BE" dirty="0" smtClean="0"/>
              <a:t> and </a:t>
            </a:r>
            <a:r>
              <a:rPr lang="fr-BE" dirty="0" err="1" smtClean="0"/>
              <a:t>competence</a:t>
            </a:r>
            <a:r>
              <a:rPr lang="fr-BE" dirty="0" smtClean="0"/>
              <a:t> of the </a:t>
            </a:r>
            <a:r>
              <a:rPr lang="fr-BE" dirty="0" err="1" smtClean="0"/>
              <a:t>employees</a:t>
            </a:r>
            <a:r>
              <a:rPr lang="fr-BE" dirty="0" smtClean="0"/>
              <a:t>.</a:t>
            </a:r>
          </a:p>
          <a:p>
            <a:r>
              <a:rPr lang="fr-BE" dirty="0" smtClean="0"/>
              <a:t>Show </a:t>
            </a:r>
            <a:r>
              <a:rPr lang="fr-BE" dirty="0" err="1" smtClean="0"/>
              <a:t>dependence</a:t>
            </a:r>
            <a:r>
              <a:rPr lang="fr-BE" dirty="0" smtClean="0"/>
              <a:t> to initial conditions and </a:t>
            </a:r>
            <a:r>
              <a:rPr lang="fr-BE" dirty="0" err="1" smtClean="0"/>
              <a:t>emergence</a:t>
            </a:r>
            <a:r>
              <a:rPr lang="fr-B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32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2.5 </a:t>
            </a:r>
            <a:r>
              <a:rPr lang="fr-BE" dirty="0" err="1" smtClean="0"/>
              <a:t>Modelling</a:t>
            </a:r>
            <a:r>
              <a:rPr lang="fr-BE" dirty="0" smtClean="0"/>
              <a:t> the </a:t>
            </a:r>
            <a:r>
              <a:rPr lang="fr-BE" dirty="0" err="1" smtClean="0"/>
              <a:t>Nemawashi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Initialisation </a:t>
            </a:r>
            <a:r>
              <a:rPr lang="fr-BE" dirty="0" err="1" smtClean="0"/>
              <a:t>with</a:t>
            </a:r>
            <a:r>
              <a:rPr lang="fr-BE" dirty="0" smtClean="0"/>
              <a:t> a </a:t>
            </a:r>
            <a:r>
              <a:rPr lang="fr-BE" dirty="0" err="1" smtClean="0"/>
              <a:t>list</a:t>
            </a:r>
            <a:r>
              <a:rPr lang="fr-BE" dirty="0" smtClean="0"/>
              <a:t> of items (i1, … in)</a:t>
            </a:r>
          </a:p>
          <a:p>
            <a:r>
              <a:rPr lang="fr-BE" dirty="0" smtClean="0"/>
              <a:t>Spiral up the management </a:t>
            </a:r>
            <a:r>
              <a:rPr lang="fr-BE" dirty="0" err="1" smtClean="0"/>
              <a:t>layers</a:t>
            </a:r>
            <a:endParaRPr lang="fr-BE" dirty="0" smtClean="0"/>
          </a:p>
          <a:p>
            <a:r>
              <a:rPr lang="fr-BE" dirty="0" smtClean="0"/>
              <a:t>Replace items </a:t>
            </a:r>
            <a:r>
              <a:rPr lang="fr-BE" dirty="0" err="1" smtClean="0"/>
              <a:t>based</a:t>
            </a:r>
            <a:r>
              <a:rPr lang="fr-BE" dirty="0" smtClean="0"/>
              <a:t> on </a:t>
            </a:r>
            <a:br>
              <a:rPr lang="fr-BE" dirty="0" smtClean="0"/>
            </a:br>
            <a:r>
              <a:rPr lang="fr-BE" dirty="0" smtClean="0"/>
              <a:t>a </a:t>
            </a:r>
            <a:r>
              <a:rPr lang="fr-BE" dirty="0" err="1" smtClean="0"/>
              <a:t>random</a:t>
            </a:r>
            <a:r>
              <a:rPr lang="fr-BE" dirty="0" smtClean="0"/>
              <a:t> </a:t>
            </a:r>
            <a:r>
              <a:rPr lang="fr-BE" dirty="0" err="1" smtClean="0"/>
              <a:t>generator</a:t>
            </a:r>
            <a:r>
              <a:rPr lang="fr-BE" dirty="0" smtClean="0"/>
              <a:t> and</a:t>
            </a:r>
            <a:br>
              <a:rPr lang="fr-BE" dirty="0" smtClean="0"/>
            </a:br>
            <a:r>
              <a:rPr lang="fr-BE" dirty="0" smtClean="0"/>
              <a:t>an </a:t>
            </a:r>
            <a:r>
              <a:rPr lang="fr-BE" dirty="0" err="1" smtClean="0"/>
              <a:t>evaluation</a:t>
            </a:r>
            <a:r>
              <a:rPr lang="fr-BE" dirty="0" smtClean="0"/>
              <a:t> </a:t>
            </a:r>
            <a:r>
              <a:rPr lang="fr-BE" dirty="0" err="1" smtClean="0"/>
              <a:t>function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err="1" smtClean="0"/>
              <a:t>like</a:t>
            </a:r>
            <a:r>
              <a:rPr lang="fr-BE" dirty="0" smtClean="0"/>
              <a:t> </a:t>
            </a:r>
            <a:r>
              <a:rPr lang="fr-BE" dirty="0" err="1" smtClean="0"/>
              <a:t>that</a:t>
            </a:r>
            <a:r>
              <a:rPr lang="fr-BE" dirty="0" smtClean="0"/>
              <a:t> of the </a:t>
            </a:r>
            <a:r>
              <a:rPr lang="fr-BE" dirty="0" err="1" smtClean="0"/>
              <a:t>Hoshin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But: </a:t>
            </a:r>
            <a:r>
              <a:rPr lang="fr-BE" dirty="0" err="1" smtClean="0"/>
              <a:t>strong</a:t>
            </a:r>
            <a:r>
              <a:rPr lang="fr-BE" dirty="0" smtClean="0"/>
              <a:t> input of</a:t>
            </a:r>
            <a:br>
              <a:rPr lang="fr-BE" dirty="0" smtClean="0"/>
            </a:br>
            <a:r>
              <a:rPr lang="fr-BE" dirty="0" smtClean="0"/>
              <a:t>Management possible </a:t>
            </a:r>
            <a:r>
              <a:rPr lang="fr-BE" dirty="0" err="1" smtClean="0"/>
              <a:t>through</a:t>
            </a:r>
            <a:r>
              <a:rPr lang="fr-BE" dirty="0" smtClean="0"/>
              <a:t> signature.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80928"/>
            <a:ext cx="285750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08304" y="3817687"/>
            <a:ext cx="1443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Management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376679" y="2924944"/>
            <a:ext cx="95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Top </a:t>
            </a:r>
            <a:r>
              <a:rPr lang="fr-BE" dirty="0" err="1" smtClean="0"/>
              <a:t>Mgt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376679" y="4653136"/>
            <a:ext cx="110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/>
              <a:t>Employee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7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</a:t>
            </a:r>
            <a:r>
              <a:rPr lang="fr-BE" dirty="0" err="1" smtClean="0"/>
              <a:t>Next</a:t>
            </a:r>
            <a:r>
              <a:rPr lang="fr-BE" dirty="0" smtClean="0"/>
              <a:t> </a:t>
            </a:r>
            <a:r>
              <a:rPr lang="fr-BE" dirty="0" err="1" smtClean="0"/>
              <a:t>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BE" dirty="0" err="1" smtClean="0"/>
              <a:t>Get</a:t>
            </a:r>
            <a:r>
              <a:rPr lang="fr-BE" dirty="0" smtClean="0"/>
              <a:t> CS-DS article </a:t>
            </a:r>
            <a:r>
              <a:rPr lang="fr-BE" dirty="0" err="1" smtClean="0"/>
              <a:t>approved</a:t>
            </a:r>
            <a:endParaRPr lang="fr-BE" dirty="0" smtClean="0"/>
          </a:p>
          <a:p>
            <a:r>
              <a:rPr lang="fr-BE" dirty="0" err="1" smtClean="0"/>
              <a:t>Write</a:t>
            </a:r>
            <a:r>
              <a:rPr lang="fr-BE" dirty="0" smtClean="0"/>
              <a:t> book </a:t>
            </a:r>
            <a:r>
              <a:rPr lang="fr-BE" dirty="0" err="1" smtClean="0"/>
              <a:t>chapter</a:t>
            </a:r>
            <a:r>
              <a:rPr lang="fr-BE" dirty="0" smtClean="0"/>
              <a:t> on Lean </a:t>
            </a:r>
            <a:r>
              <a:rPr lang="fr-BE" dirty="0" err="1" smtClean="0"/>
              <a:t>Ontology</a:t>
            </a:r>
            <a:r>
              <a:rPr lang="fr-BE" dirty="0" smtClean="0"/>
              <a:t>/Culture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by end of July</a:t>
            </a:r>
          </a:p>
          <a:p>
            <a:r>
              <a:rPr lang="fr-BE" dirty="0" err="1" smtClean="0"/>
              <a:t>Create</a:t>
            </a:r>
            <a:r>
              <a:rPr lang="fr-BE" dirty="0" smtClean="0"/>
              <a:t> a more </a:t>
            </a:r>
            <a:r>
              <a:rPr lang="fr-BE" dirty="0" err="1" smtClean="0"/>
              <a:t>thorough</a:t>
            </a:r>
            <a:r>
              <a:rPr lang="fr-BE" dirty="0" smtClean="0"/>
              <a:t> Lean </a:t>
            </a:r>
            <a:r>
              <a:rPr lang="fr-BE" dirty="0" err="1" smtClean="0"/>
              <a:t>Ontology</a:t>
            </a:r>
            <a:r>
              <a:rPr lang="fr-BE" dirty="0" smtClean="0"/>
              <a:t> in </a:t>
            </a:r>
            <a:r>
              <a:rPr lang="fr-BE" dirty="0" err="1" smtClean="0"/>
              <a:t>Protege</a:t>
            </a:r>
            <a:r>
              <a:rPr lang="fr-BE" dirty="0" smtClean="0"/>
              <a:t>, </a:t>
            </a:r>
            <a:r>
              <a:rPr lang="fr-BE" dirty="0" err="1" smtClean="0"/>
              <a:t>capturing</a:t>
            </a:r>
            <a:r>
              <a:rPr lang="fr-BE" dirty="0" smtClean="0"/>
              <a:t> more of </a:t>
            </a:r>
            <a:r>
              <a:rPr lang="fr-BE" dirty="0" err="1" smtClean="0"/>
              <a:t>my</a:t>
            </a:r>
            <a:r>
              <a:rPr lang="fr-BE" dirty="0" smtClean="0"/>
              <a:t> </a:t>
            </a:r>
            <a:r>
              <a:rPr lang="fr-BE" dirty="0" err="1" smtClean="0"/>
              <a:t>experience</a:t>
            </a:r>
            <a:endParaRPr lang="fr-BE" dirty="0" smtClean="0"/>
          </a:p>
          <a:p>
            <a:r>
              <a:rPr lang="fr-BE" dirty="0" smtClean="0"/>
              <a:t>Put all of </a:t>
            </a:r>
            <a:r>
              <a:rPr lang="fr-BE" dirty="0" err="1" smtClean="0"/>
              <a:t>this</a:t>
            </a:r>
            <a:r>
              <a:rPr lang="fr-BE" dirty="0" smtClean="0"/>
              <a:t> </a:t>
            </a:r>
            <a:r>
              <a:rPr lang="fr-BE" dirty="0" err="1" smtClean="0"/>
              <a:t>together</a:t>
            </a:r>
            <a:r>
              <a:rPr lang="fr-BE" dirty="0" smtClean="0"/>
              <a:t> to </a:t>
            </a:r>
            <a:r>
              <a:rPr lang="fr-BE" dirty="0" err="1" smtClean="0"/>
              <a:t>write</a:t>
            </a:r>
            <a:r>
              <a:rPr lang="fr-BE" dirty="0" smtClean="0"/>
              <a:t> the first </a:t>
            </a:r>
            <a:r>
              <a:rPr lang="fr-BE" dirty="0" err="1" smtClean="0"/>
              <a:t>third</a:t>
            </a:r>
            <a:r>
              <a:rPr lang="fr-BE" dirty="0" smtClean="0"/>
              <a:t> of the </a:t>
            </a:r>
            <a:r>
              <a:rPr lang="fr-BE" dirty="0" err="1" smtClean="0"/>
              <a:t>PhD</a:t>
            </a:r>
            <a:r>
              <a:rPr lang="fr-BE" dirty="0" smtClean="0"/>
              <a:t> in the second </a:t>
            </a:r>
            <a:r>
              <a:rPr lang="fr-BE" dirty="0" err="1" smtClean="0"/>
              <a:t>half</a:t>
            </a:r>
            <a:r>
              <a:rPr lang="fr-BE" dirty="0" smtClean="0"/>
              <a:t> of </a:t>
            </a:r>
            <a:r>
              <a:rPr lang="fr-BE" dirty="0" err="1" smtClean="0"/>
              <a:t>this</a:t>
            </a:r>
            <a:r>
              <a:rPr lang="fr-BE" dirty="0" smtClean="0"/>
              <a:t> </a:t>
            </a:r>
            <a:r>
              <a:rPr lang="fr-BE" dirty="0" err="1" smtClean="0"/>
              <a:t>year</a:t>
            </a:r>
            <a:r>
              <a:rPr lang="fr-BE" dirty="0" smtClean="0"/>
              <a:t> and continue the </a:t>
            </a:r>
            <a:r>
              <a:rPr lang="fr-BE" dirty="0" err="1" smtClean="0"/>
              <a:t>modelling</a:t>
            </a:r>
            <a:r>
              <a:rPr lang="fr-BE" dirty="0" smtClean="0"/>
              <a:t>/</a:t>
            </a:r>
            <a:r>
              <a:rPr lang="fr-BE" dirty="0" err="1" smtClean="0"/>
              <a:t>practical</a:t>
            </a:r>
            <a:r>
              <a:rPr lang="fr-BE" dirty="0" smtClean="0"/>
              <a:t> </a:t>
            </a:r>
            <a:r>
              <a:rPr lang="fr-BE" dirty="0" err="1" smtClean="0"/>
              <a:t>experimentation</a:t>
            </a:r>
            <a:r>
              <a:rPr lang="fr-BE" dirty="0"/>
              <a:t> </a:t>
            </a:r>
            <a:r>
              <a:rPr lang="fr-BE" dirty="0" err="1" smtClean="0"/>
              <a:t>leading</a:t>
            </a:r>
            <a:r>
              <a:rPr lang="fr-BE" dirty="0" smtClean="0"/>
              <a:t> to model </a:t>
            </a:r>
            <a:r>
              <a:rPr lang="fr-BE" dirty="0" err="1" smtClean="0"/>
              <a:t>improvements</a:t>
            </a:r>
            <a:r>
              <a:rPr lang="fr-B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50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1.1 </a:t>
            </a:r>
            <a:r>
              <a:rPr lang="fr-BE" dirty="0" err="1" smtClean="0"/>
              <a:t>Research</a:t>
            </a:r>
            <a:r>
              <a:rPr lang="fr-BE" dirty="0" smtClean="0"/>
              <a:t> article for KES2015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KES2015 = </a:t>
            </a:r>
            <a:r>
              <a:rPr lang="fr-BE" dirty="0" err="1" smtClean="0"/>
              <a:t>Knowledge</a:t>
            </a:r>
            <a:r>
              <a:rPr lang="fr-BE" dirty="0" smtClean="0"/>
              <a:t> Engineering </a:t>
            </a:r>
            <a:r>
              <a:rPr lang="fr-BE" dirty="0" err="1" smtClean="0"/>
              <a:t>Systems</a:t>
            </a:r>
            <a:r>
              <a:rPr lang="fr-BE" dirty="0" smtClean="0"/>
              <a:t>.</a:t>
            </a:r>
          </a:p>
          <a:p>
            <a:r>
              <a:rPr lang="fr-BE" dirty="0" smtClean="0"/>
              <a:t>The 2015 </a:t>
            </a:r>
            <a:r>
              <a:rPr lang="fr-BE" dirty="0" err="1" smtClean="0"/>
              <a:t>conference</a:t>
            </a:r>
            <a:r>
              <a:rPr lang="fr-BE" dirty="0" smtClean="0"/>
              <a:t> </a:t>
            </a:r>
            <a:r>
              <a:rPr lang="fr-BE" dirty="0" err="1" smtClean="0"/>
              <a:t>will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in </a:t>
            </a:r>
            <a:r>
              <a:rPr lang="fr-BE" dirty="0" err="1" smtClean="0"/>
              <a:t>September</a:t>
            </a:r>
            <a:r>
              <a:rPr lang="fr-BE" dirty="0" smtClean="0"/>
              <a:t>.</a:t>
            </a:r>
          </a:p>
          <a:p>
            <a:r>
              <a:rPr lang="fr-BE" dirty="0" smtClean="0"/>
              <a:t>The </a:t>
            </a:r>
            <a:r>
              <a:rPr lang="fr-BE" dirty="0" err="1" smtClean="0"/>
              <a:t>paper</a:t>
            </a:r>
            <a:r>
              <a:rPr lang="fr-BE" dirty="0" smtClean="0"/>
              <a:t> has been </a:t>
            </a:r>
            <a:r>
              <a:rPr lang="fr-BE" dirty="0" err="1" smtClean="0"/>
              <a:t>approved</a:t>
            </a:r>
            <a:r>
              <a:rPr lang="fr-BE" dirty="0" smtClean="0"/>
              <a:t> for publication.</a:t>
            </a:r>
          </a:p>
          <a:p>
            <a:r>
              <a:rPr lang="fr-BE" dirty="0" smtClean="0"/>
              <a:t>The focus </a:t>
            </a:r>
            <a:r>
              <a:rPr lang="fr-BE" dirty="0" err="1" smtClean="0"/>
              <a:t>is</a:t>
            </a:r>
            <a:r>
              <a:rPr lang="fr-BE" dirty="0" smtClean="0"/>
              <a:t> on the application of the KREM Model to the Lean Organisation.</a:t>
            </a:r>
          </a:p>
          <a:p>
            <a:r>
              <a:rPr lang="fr-BE" dirty="0" smtClean="0"/>
              <a:t>A high </a:t>
            </a:r>
            <a:r>
              <a:rPr lang="fr-BE" dirty="0" err="1" smtClean="0"/>
              <a:t>level</a:t>
            </a:r>
            <a:r>
              <a:rPr lang="fr-BE" dirty="0" smtClean="0"/>
              <a:t> </a:t>
            </a:r>
            <a:r>
              <a:rPr lang="fr-BE" dirty="0" err="1" smtClean="0"/>
              <a:t>ontology</a:t>
            </a:r>
            <a:r>
              <a:rPr lang="fr-BE" dirty="0" smtClean="0"/>
              <a:t> of Lean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presented</a:t>
            </a:r>
            <a:r>
              <a:rPr lang="fr-BE" dirty="0" smtClean="0"/>
              <a:t> and </a:t>
            </a:r>
            <a:r>
              <a:rPr lang="fr-BE" dirty="0" err="1" smtClean="0"/>
              <a:t>applied</a:t>
            </a:r>
            <a:r>
              <a:rPr lang="fr-BE" dirty="0" smtClean="0"/>
              <a:t> to the </a:t>
            </a:r>
            <a:r>
              <a:rPr lang="fr-BE" dirty="0" err="1" smtClean="0"/>
              <a:t>concrete</a:t>
            </a:r>
            <a:r>
              <a:rPr lang="fr-BE" dirty="0" smtClean="0"/>
              <a:t> case of the </a:t>
            </a:r>
            <a:r>
              <a:rPr lang="fr-BE" dirty="0" err="1" smtClean="0"/>
              <a:t>Hoshin</a:t>
            </a:r>
            <a:r>
              <a:rPr lang="fr-BE" dirty="0" smtClean="0"/>
              <a:t> </a:t>
            </a:r>
            <a:r>
              <a:rPr lang="fr-BE" dirty="0" err="1" smtClean="0"/>
              <a:t>Kanri</a:t>
            </a:r>
            <a:r>
              <a:rPr lang="fr-BE" dirty="0" smtClean="0"/>
              <a:t> </a:t>
            </a:r>
            <a:r>
              <a:rPr lang="fr-BE" dirty="0" err="1" smtClean="0"/>
              <a:t>process</a:t>
            </a:r>
            <a:r>
              <a:rPr lang="fr-BE" dirty="0" smtClean="0"/>
              <a:t>, </a:t>
            </a:r>
            <a:r>
              <a:rPr lang="fr-BE" dirty="0" err="1" smtClean="0"/>
              <a:t>modelled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a Markov Chain.</a:t>
            </a:r>
          </a:p>
          <a:p>
            <a:pPr marL="9144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4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1.2 KES2015 Abstract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In this paper, we describe the characteristics of the Lean Enterprise and make the case for modelling it in order to reproduce </a:t>
            </a:r>
            <a:r>
              <a:rPr lang="en-GB" dirty="0" smtClean="0"/>
              <a:t>its successful </a:t>
            </a:r>
            <a:r>
              <a:rPr lang="en-GB" dirty="0"/>
              <a:t>practices more easily.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literature contains many good descriptions of the Toyota Production System and Lean </a:t>
            </a:r>
            <a:r>
              <a:rPr lang="en-GB" dirty="0" smtClean="0"/>
              <a:t>in general</a:t>
            </a:r>
            <a:r>
              <a:rPr lang="en-GB" dirty="0"/>
              <a:t>, but no formal model that we can build upon. </a:t>
            </a:r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/>
              <a:t>then make the hypothesis that Lean is a Complex System, which can </a:t>
            </a:r>
            <a:r>
              <a:rPr lang="en-GB" dirty="0" smtClean="0"/>
              <a:t>be modelled </a:t>
            </a:r>
            <a:r>
              <a:rPr lang="en-GB" dirty="0"/>
              <a:t>formally. </a:t>
            </a:r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/>
              <a:t>propose to follow the </a:t>
            </a:r>
            <a:r>
              <a:rPr lang="en-GB" dirty="0" smtClean="0"/>
              <a:t>KREM model. </a:t>
            </a:r>
          </a:p>
          <a:p>
            <a:r>
              <a:rPr lang="en-GB" dirty="0" smtClean="0"/>
              <a:t>A </a:t>
            </a:r>
            <a:r>
              <a:rPr lang="en-GB" dirty="0"/>
              <a:t>practical example modelling </a:t>
            </a:r>
            <a:r>
              <a:rPr lang="en-GB" dirty="0" smtClean="0"/>
              <a:t>the </a:t>
            </a:r>
            <a:r>
              <a:rPr lang="en-GB" dirty="0" err="1" smtClean="0"/>
              <a:t>Hoshin</a:t>
            </a:r>
            <a:r>
              <a:rPr lang="en-GB" dirty="0" smtClean="0"/>
              <a:t> </a:t>
            </a:r>
            <a:r>
              <a:rPr lang="en-GB" dirty="0" err="1"/>
              <a:t>Kanri</a:t>
            </a:r>
            <a:r>
              <a:rPr lang="en-GB" dirty="0"/>
              <a:t> process for setting objectives at the enterprise level demonstrates how to put this approach into practice.</a:t>
            </a:r>
          </a:p>
        </p:txBody>
      </p:sp>
    </p:spTree>
    <p:extLst>
      <p:ext uri="{BB962C8B-B14F-4D97-AF65-F5344CB8AC3E}">
        <p14:creationId xmlns:p14="http://schemas.microsoft.com/office/powerpoint/2010/main" val="151138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1.3 Lean </a:t>
            </a:r>
            <a:r>
              <a:rPr lang="fr-BE" dirty="0" err="1" smtClean="0"/>
              <a:t>Ontology</a:t>
            </a:r>
            <a:r>
              <a:rPr lang="fr-BE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The House of TPS, </a:t>
            </a:r>
            <a:r>
              <a:rPr lang="en-GB" dirty="0" smtClean="0"/>
              <a:t>basis of the Lean Ontology</a:t>
            </a:r>
            <a:endParaRPr lang="fr-B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36" y="2204864"/>
            <a:ext cx="3082784" cy="392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2348880"/>
            <a:ext cx="3710033" cy="37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8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1.4 </a:t>
            </a:r>
            <a:r>
              <a:rPr lang="fr-BE" dirty="0" err="1" smtClean="0"/>
              <a:t>Taxonomy</a:t>
            </a:r>
            <a:r>
              <a:rPr lang="fr-BE" dirty="0" smtClean="0"/>
              <a:t> of the </a:t>
            </a:r>
            <a:r>
              <a:rPr lang="fr-BE" dirty="0" err="1" smtClean="0"/>
              <a:t>ontology</a:t>
            </a:r>
            <a:r>
              <a:rPr lang="fr-BE" dirty="0" smtClean="0"/>
              <a:t> of Lean Artefacts </a:t>
            </a:r>
            <a:r>
              <a:rPr lang="fr-BE" dirty="0" err="1" smtClean="0"/>
              <a:t>involved</a:t>
            </a:r>
            <a:r>
              <a:rPr lang="fr-BE" dirty="0" smtClean="0"/>
              <a:t> in the </a:t>
            </a:r>
            <a:r>
              <a:rPr lang="fr-BE" dirty="0" err="1" smtClean="0"/>
              <a:t>Hoshin</a:t>
            </a:r>
            <a:r>
              <a:rPr lang="fr-BE" dirty="0" smtClean="0"/>
              <a:t> </a:t>
            </a:r>
            <a:r>
              <a:rPr lang="fr-BE" dirty="0" err="1" smtClean="0"/>
              <a:t>Kanri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40170"/>
            <a:ext cx="2376264" cy="4564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20888"/>
            <a:ext cx="2736701" cy="2804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1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1.5 </a:t>
            </a:r>
            <a:r>
              <a:rPr lang="fr-BE" dirty="0" err="1" smtClean="0"/>
              <a:t>Hoshin</a:t>
            </a:r>
            <a:r>
              <a:rPr lang="fr-BE" dirty="0" smtClean="0"/>
              <a:t> </a:t>
            </a:r>
            <a:r>
              <a:rPr lang="fr-BE" dirty="0" err="1" smtClean="0"/>
              <a:t>Kanri</a:t>
            </a:r>
            <a:r>
              <a:rPr lang="fr-BE" dirty="0" smtClean="0"/>
              <a:t> </a:t>
            </a:r>
            <a:r>
              <a:rPr lang="fr-BE" dirty="0" err="1" smtClean="0"/>
              <a:t>process</a:t>
            </a:r>
            <a:r>
              <a:rPr lang="fr-BE" dirty="0" smtClean="0"/>
              <a:t> </a:t>
            </a:r>
            <a:br>
              <a:rPr lang="fr-BE" dirty="0" smtClean="0"/>
            </a:br>
            <a:r>
              <a:rPr lang="fr-BE" dirty="0" err="1" smtClean="0"/>
              <a:t>modelled</a:t>
            </a:r>
            <a:r>
              <a:rPr lang="fr-BE" dirty="0" smtClean="0"/>
              <a:t> as a Markov Chain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84907"/>
            <a:ext cx="5544616" cy="4350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93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2.1 Article for CS-DC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BE" dirty="0" err="1" smtClean="0"/>
              <a:t>eConference</a:t>
            </a:r>
            <a:r>
              <a:rPr lang="fr-BE" dirty="0" smtClean="0"/>
              <a:t> of the </a:t>
            </a:r>
            <a:r>
              <a:rPr lang="fr-BE" dirty="0" err="1" smtClean="0"/>
              <a:t>Complex</a:t>
            </a:r>
            <a:r>
              <a:rPr lang="fr-BE" dirty="0" smtClean="0"/>
              <a:t> </a:t>
            </a:r>
            <a:r>
              <a:rPr lang="fr-BE" dirty="0" err="1" smtClean="0"/>
              <a:t>Systems</a:t>
            </a:r>
            <a:r>
              <a:rPr lang="fr-BE" dirty="0" smtClean="0"/>
              <a:t> Digital Campus.</a:t>
            </a:r>
          </a:p>
          <a:p>
            <a:r>
              <a:rPr lang="fr-BE" dirty="0" smtClean="0"/>
              <a:t>Abstract </a:t>
            </a:r>
            <a:r>
              <a:rPr lang="fr-BE" dirty="0" err="1" smtClean="0"/>
              <a:t>submitted</a:t>
            </a:r>
            <a:r>
              <a:rPr lang="fr-BE" dirty="0" smtClean="0"/>
              <a:t> on 15/6/2015</a:t>
            </a:r>
          </a:p>
          <a:p>
            <a:r>
              <a:rPr lang="fr-BE" dirty="0" smtClean="0"/>
              <a:t>Short article (6 pages) in </a:t>
            </a:r>
            <a:r>
              <a:rPr lang="fr-BE" dirty="0" err="1" smtClean="0"/>
              <a:t>redaction</a:t>
            </a:r>
            <a:r>
              <a:rPr lang="fr-BE" dirty="0" smtClean="0"/>
              <a:t> phase </a:t>
            </a:r>
            <a:r>
              <a:rPr lang="fr-BE" dirty="0" err="1" smtClean="0"/>
              <a:t>towards</a:t>
            </a:r>
            <a:r>
              <a:rPr lang="fr-BE" dirty="0" smtClean="0"/>
              <a:t> deadline of 30/6/2015.</a:t>
            </a:r>
          </a:p>
          <a:p>
            <a:r>
              <a:rPr lang="fr-BE" dirty="0" smtClean="0"/>
              <a:t>The focus </a:t>
            </a:r>
            <a:r>
              <a:rPr lang="fr-BE" dirty="0" err="1" smtClean="0"/>
              <a:t>is</a:t>
            </a:r>
            <a:r>
              <a:rPr lang="fr-BE" dirty="0" smtClean="0"/>
              <a:t> on </a:t>
            </a:r>
            <a:r>
              <a:rPr lang="fr-BE" dirty="0" err="1" smtClean="0"/>
              <a:t>concrete</a:t>
            </a:r>
            <a:r>
              <a:rPr lang="fr-BE" dirty="0" smtClean="0"/>
              <a:t> </a:t>
            </a:r>
            <a:r>
              <a:rPr lang="fr-BE" dirty="0" err="1" smtClean="0"/>
              <a:t>modelling</a:t>
            </a:r>
            <a:r>
              <a:rPr lang="fr-BE" dirty="0" smtClean="0"/>
              <a:t> of </a:t>
            </a:r>
            <a:r>
              <a:rPr lang="fr-BE" dirty="0" err="1" smtClean="0"/>
              <a:t>two</a:t>
            </a:r>
            <a:r>
              <a:rPr lang="fr-BE" dirty="0" smtClean="0"/>
              <a:t> </a:t>
            </a:r>
            <a:r>
              <a:rPr lang="fr-BE" dirty="0" err="1" smtClean="0"/>
              <a:t>lean</a:t>
            </a:r>
            <a:r>
              <a:rPr lang="fr-BE" dirty="0" smtClean="0"/>
              <a:t> </a:t>
            </a:r>
            <a:r>
              <a:rPr lang="fr-BE" dirty="0" err="1" smtClean="0"/>
              <a:t>processes</a:t>
            </a:r>
            <a:r>
              <a:rPr lang="fr-BE" dirty="0" smtClean="0"/>
              <a:t> (</a:t>
            </a:r>
            <a:r>
              <a:rPr lang="fr-BE" dirty="0" err="1" smtClean="0"/>
              <a:t>Nemawashi</a:t>
            </a:r>
            <a:r>
              <a:rPr lang="fr-BE" dirty="0" smtClean="0"/>
              <a:t> and </a:t>
            </a:r>
            <a:r>
              <a:rPr lang="fr-BE" dirty="0" err="1" smtClean="0"/>
              <a:t>Hoshin</a:t>
            </a:r>
            <a:r>
              <a:rPr lang="fr-BE" dirty="0" smtClean="0"/>
              <a:t> </a:t>
            </a:r>
            <a:r>
              <a:rPr lang="fr-BE" dirty="0" err="1" smtClean="0"/>
              <a:t>Kanri</a:t>
            </a:r>
            <a:r>
              <a:rPr lang="fr-BE" dirty="0" smtClean="0"/>
              <a:t>), </a:t>
            </a:r>
            <a:r>
              <a:rPr lang="fr-BE" dirty="0" err="1" smtClean="0"/>
              <a:t>programmed</a:t>
            </a:r>
            <a:r>
              <a:rPr lang="fr-BE" dirty="0" smtClean="0"/>
              <a:t> in Python, </a:t>
            </a:r>
            <a:r>
              <a:rPr lang="fr-BE" dirty="0" err="1" smtClean="0"/>
              <a:t>then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</a:t>
            </a:r>
            <a:r>
              <a:rPr lang="fr-BE" dirty="0" err="1" smtClean="0"/>
              <a:t>Drools</a:t>
            </a:r>
            <a:r>
              <a:rPr lang="fr-BE" dirty="0" smtClean="0"/>
              <a:t> (</a:t>
            </a:r>
            <a:r>
              <a:rPr lang="fr-BE" dirty="0" err="1" smtClean="0"/>
              <a:t>rules</a:t>
            </a:r>
            <a:r>
              <a:rPr lang="fr-BE" dirty="0"/>
              <a:t> </a:t>
            </a:r>
            <a:r>
              <a:rPr lang="fr-BE" dirty="0" err="1" smtClean="0"/>
              <a:t>engine</a:t>
            </a:r>
            <a:r>
              <a:rPr lang="fr-BE" dirty="0" smtClean="0"/>
              <a:t>) to show </a:t>
            </a:r>
            <a:r>
              <a:rPr lang="fr-BE" dirty="0" err="1" smtClean="0"/>
              <a:t>their</a:t>
            </a:r>
            <a:r>
              <a:rPr lang="fr-BE" dirty="0" smtClean="0"/>
              <a:t> </a:t>
            </a:r>
            <a:r>
              <a:rPr lang="fr-BE" dirty="0" err="1" smtClean="0"/>
              <a:t>emerging</a:t>
            </a:r>
            <a:r>
              <a:rPr lang="fr-BE" dirty="0" smtClean="0"/>
              <a:t> </a:t>
            </a:r>
            <a:r>
              <a:rPr lang="fr-BE" dirty="0" err="1" smtClean="0"/>
              <a:t>behaviour</a:t>
            </a:r>
            <a:r>
              <a:rPr lang="fr-B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85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2.2 Abstract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err="1" smtClean="0"/>
              <a:t>Title</a:t>
            </a:r>
            <a:r>
              <a:rPr lang="fr-BE" dirty="0" smtClean="0"/>
              <a:t>: « Is the Lean Organisation a </a:t>
            </a:r>
            <a:r>
              <a:rPr lang="fr-BE" dirty="0" err="1" smtClean="0"/>
              <a:t>Complex</a:t>
            </a:r>
            <a:r>
              <a:rPr lang="fr-BE" dirty="0" smtClean="0"/>
              <a:t> System? »</a:t>
            </a:r>
          </a:p>
          <a:p>
            <a:r>
              <a:rPr lang="fr-BE" dirty="0" err="1" smtClean="0"/>
              <a:t>What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Lean? </a:t>
            </a:r>
          </a:p>
          <a:p>
            <a:r>
              <a:rPr lang="fr-BE" dirty="0" err="1" smtClean="0"/>
              <a:t>What</a:t>
            </a:r>
            <a:r>
              <a:rPr lang="fr-BE" dirty="0" smtClean="0"/>
              <a:t> are </a:t>
            </a:r>
            <a:r>
              <a:rPr lang="fr-BE" dirty="0" err="1" smtClean="0"/>
              <a:t>Complex</a:t>
            </a:r>
            <a:r>
              <a:rPr lang="fr-BE" dirty="0" smtClean="0"/>
              <a:t> </a:t>
            </a:r>
            <a:r>
              <a:rPr lang="fr-BE" dirty="0" err="1" smtClean="0"/>
              <a:t>Systems</a:t>
            </a:r>
            <a:r>
              <a:rPr lang="fr-BE" dirty="0" smtClean="0"/>
              <a:t>?</a:t>
            </a:r>
          </a:p>
          <a:p>
            <a:r>
              <a:rPr lang="fr-BE" dirty="0" err="1" smtClean="0"/>
              <a:t>Modelling</a:t>
            </a:r>
            <a:r>
              <a:rPr lang="fr-BE" dirty="0" smtClean="0"/>
              <a:t> </a:t>
            </a:r>
            <a:r>
              <a:rPr lang="fr-BE" dirty="0" err="1" smtClean="0"/>
              <a:t>Complex</a:t>
            </a:r>
            <a:r>
              <a:rPr lang="fr-BE" dirty="0" smtClean="0"/>
              <a:t> </a:t>
            </a:r>
            <a:r>
              <a:rPr lang="fr-BE" dirty="0" err="1" smtClean="0"/>
              <a:t>Systems</a:t>
            </a:r>
            <a:endParaRPr lang="fr-BE" dirty="0" smtClean="0"/>
          </a:p>
          <a:p>
            <a:r>
              <a:rPr lang="fr-BE" dirty="0" err="1" smtClean="0"/>
              <a:t>Modelling</a:t>
            </a:r>
            <a:r>
              <a:rPr lang="fr-BE" dirty="0" smtClean="0"/>
              <a:t> Lean (</a:t>
            </a:r>
            <a:r>
              <a:rPr lang="fr-BE" dirty="0" err="1" smtClean="0"/>
              <a:t>Nemawashi</a:t>
            </a:r>
            <a:r>
              <a:rPr lang="fr-BE" dirty="0" smtClean="0"/>
              <a:t>, </a:t>
            </a:r>
            <a:r>
              <a:rPr lang="fr-BE" dirty="0" err="1" smtClean="0"/>
              <a:t>Hoshin</a:t>
            </a:r>
            <a:r>
              <a:rPr lang="fr-BE" dirty="0" smtClean="0"/>
              <a:t> </a:t>
            </a:r>
            <a:r>
              <a:rPr lang="fr-BE" dirty="0" err="1" smtClean="0"/>
              <a:t>Kanri</a:t>
            </a:r>
            <a:r>
              <a:rPr lang="fr-BE" dirty="0" smtClean="0"/>
              <a:t>)</a:t>
            </a:r>
          </a:p>
          <a:p>
            <a:r>
              <a:rPr lang="fr-BE" dirty="0" smtClean="0"/>
              <a:t>Simulation (simulation and </a:t>
            </a:r>
            <a:r>
              <a:rPr lang="fr-BE" dirty="0" err="1" smtClean="0"/>
              <a:t>execution</a:t>
            </a:r>
            <a:r>
              <a:rPr lang="fr-BE" dirty="0" smtClean="0"/>
              <a:t> </a:t>
            </a:r>
            <a:r>
              <a:rPr lang="fr-BE" dirty="0" err="1" smtClean="0"/>
              <a:t>results</a:t>
            </a:r>
            <a:r>
              <a:rPr lang="fr-BE" dirty="0" smtClean="0"/>
              <a:t>)</a:t>
            </a:r>
          </a:p>
          <a:p>
            <a:r>
              <a:rPr lang="fr-BE" dirty="0" smtClean="0"/>
              <a:t>Discussion (</a:t>
            </a:r>
            <a:r>
              <a:rPr lang="fr-BE" dirty="0" err="1" smtClean="0"/>
              <a:t>selected</a:t>
            </a:r>
            <a:r>
              <a:rPr lang="fr-BE" dirty="0" smtClean="0"/>
              <a:t> </a:t>
            </a:r>
            <a:r>
              <a:rPr lang="fr-BE" dirty="0" err="1" smtClean="0"/>
              <a:t>properties</a:t>
            </a:r>
            <a:r>
              <a:rPr lang="fr-BE" dirty="0" smtClean="0"/>
              <a:t> – </a:t>
            </a:r>
            <a:r>
              <a:rPr lang="fr-BE" dirty="0" err="1" smtClean="0"/>
              <a:t>modelling</a:t>
            </a:r>
            <a:r>
              <a:rPr lang="fr-B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3016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2.3 </a:t>
            </a:r>
            <a:r>
              <a:rPr lang="fr-BE" dirty="0" err="1" smtClean="0"/>
              <a:t>Hoshin</a:t>
            </a:r>
            <a:r>
              <a:rPr lang="fr-BE" dirty="0" smtClean="0"/>
              <a:t> </a:t>
            </a:r>
            <a:r>
              <a:rPr lang="fr-BE" dirty="0" err="1" smtClean="0"/>
              <a:t>Kanri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348" y="1916831"/>
            <a:ext cx="4733916" cy="39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79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409</Words>
  <Application>Microsoft Office PowerPoint</Application>
  <PresentationFormat>Affichage à l'écran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Is the Lean Organisation a Complex System?</vt:lpstr>
      <vt:lpstr>1.1 Research article for KES2015</vt:lpstr>
      <vt:lpstr>1.2 KES2015 Abstract</vt:lpstr>
      <vt:lpstr>1.3 Lean Ontology </vt:lpstr>
      <vt:lpstr>1.4 Taxonomy of the ontology of Lean Artefacts involved in the Hoshin Kanri</vt:lpstr>
      <vt:lpstr>1.5 Hoshin Kanri process  modelled as a Markov Chain</vt:lpstr>
      <vt:lpstr>2.1 Article for CS-DC</vt:lpstr>
      <vt:lpstr>2.2 Abstract</vt:lpstr>
      <vt:lpstr>2.3 Hoshin Kanri</vt:lpstr>
      <vt:lpstr>2.4 Modelling the Hoshin Kanri</vt:lpstr>
      <vt:lpstr>2.5 Modelling the Nemawashi</vt:lpstr>
      <vt:lpstr>3. Next Steps</vt:lpstr>
    </vt:vector>
  </TitlesOfParts>
  <Company>TME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 Lean Organisation a Complex System?</dc:title>
  <dc:creator>Pierre Masai</dc:creator>
  <cp:lastModifiedBy>Pierre Masai</cp:lastModifiedBy>
  <cp:revision>6</cp:revision>
  <dcterms:created xsi:type="dcterms:W3CDTF">2015-06-18T18:29:59Z</dcterms:created>
  <dcterms:modified xsi:type="dcterms:W3CDTF">2015-06-20T15:43:36Z</dcterms:modified>
  <cp:category>Not Protected</cp:category>
</cp:coreProperties>
</file>